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Tahoma"/>
      <p:regular r:id="rId22"/>
      <p:bold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472">
          <p15:clr>
            <a:srgbClr val="A4A3A4"/>
          </p15:clr>
        </p15:guide>
        <p15:guide id="4" pos="288">
          <p15:clr>
            <a:srgbClr val="A4A3A4"/>
          </p15:clr>
        </p15:guide>
        <p15:guide id="5" orient="horz" pos="270">
          <p15:clr>
            <a:srgbClr val="A4A3A4"/>
          </p15:clr>
        </p15:guide>
        <p15:guide id="6" orient="horz" pos="29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472"/>
        <p:guide pos="288"/>
        <p:guide pos="270" orient="horz"/>
        <p:guide pos="29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Tahoma-regular.fntdata"/><Relationship Id="rId21" Type="http://schemas.openxmlformats.org/officeDocument/2006/relationships/slide" Target="slides/slide16.xml"/><Relationship Id="rId24" Type="http://schemas.openxmlformats.org/officeDocument/2006/relationships/font" Target="fonts/RobotoMono-regular.fntdata"/><Relationship Id="rId23" Type="http://schemas.openxmlformats.org/officeDocument/2006/relationships/font" Target="fonts/Tahom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c73377571_5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1c73377571_5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c73377571_1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c73377571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1c73377571_1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c67061f5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31c67061f5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and Lit Rev - Mukund / Data and EDA - Sandesh / Method - Prabhav / Result &amp; Conclusion - Aravind</a:t>
            </a:r>
            <a:endParaRPr/>
          </a:p>
        </p:txBody>
      </p:sp>
      <p:sp>
        <p:nvSpPr>
          <p:cNvPr id="35" name="Google Shape;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1c73377571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31c73377571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c73377571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1c73377571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c73377571_5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1c73377571_5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11" name="Google Shape;11;p2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solidFill>
            <a:schemeClr val="dk2">
              <a:alpha val="84313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28302" l="13149" r="13581" t="29482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2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gradFill>
            <a:gsLst>
              <a:gs pos="0">
                <a:srgbClr val="68ACE5">
                  <a:alpha val="84313"/>
                </a:srgbClr>
              </a:gs>
              <a:gs pos="75000">
                <a:srgbClr val="3B6FAF">
                  <a:alpha val="84313"/>
                </a:srgbClr>
              </a:gs>
              <a:gs pos="100000">
                <a:srgbClr val="3B6FAF">
                  <a:alpha val="8431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21109" l="15642" r="15937" t="22639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0" y="4727386"/>
            <a:ext cx="9144000" cy="21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b="0" i="0" lang="en-US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2021,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09838" y="1311965"/>
            <a:ext cx="8751282" cy="1852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2400"/>
              <a:t>Causal Structure Learning for Sepsis Prediction in ICU Patients: </a:t>
            </a:r>
            <a:r>
              <a:rPr lang="en-US" sz="2400">
                <a:solidFill>
                  <a:srgbClr val="FFE599"/>
                </a:solidFill>
              </a:rPr>
              <a:t>EN.601.675 / Machine Learning</a:t>
            </a:r>
            <a:endParaRPr sz="2400">
              <a:solidFill>
                <a:srgbClr val="FFE599"/>
              </a:solidFill>
            </a:endParaRPr>
          </a:p>
        </p:txBody>
      </p:sp>
      <p:sp>
        <p:nvSpPr>
          <p:cNvPr id="32" name="Google Shape;32;p5"/>
          <p:cNvSpPr txBox="1"/>
          <p:nvPr/>
        </p:nvSpPr>
        <p:spPr>
          <a:xfrm>
            <a:off x="290283" y="3496692"/>
            <a:ext cx="82191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Prabhav Singh, Aravind Kavuturu, Sandesh Rangreji, Mukund Iyengar</a:t>
            </a:r>
            <a:endParaRPr b="0" i="0" sz="1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Methodology Overview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676050" y="1251625"/>
            <a:ext cx="7829400" cy="3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300" y="1037726"/>
            <a:ext cx="5410554" cy="40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92269" y="683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Bayesian Network for Sepsis Prediction</a:t>
            </a:r>
            <a:endParaRPr sz="25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50" y="625576"/>
            <a:ext cx="8883502" cy="44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Experiments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625075" y="1177525"/>
            <a:ext cx="73050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Experiments and Hyperparameter Tuning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Datasets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Original dataset with 54 features.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Bayesian-selected dataset with 48 features.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Experiments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Run Bayesian Network on test and validation data as a baseline.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Train XGBoost (with and without feature selection), hyperparameter-tuned using 5-Fold CV.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XGBoost Parameters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All Features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learning_rate = 0.2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 = 3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 = 300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Bayesian Features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learning_rate = 0.2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 = 3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 = 100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Key Insight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With fewer features, XGBoost required fewer estimators, indicating efficient learning with reduced feature noise.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529292" y="245392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350" y="1146500"/>
            <a:ext cx="5372874" cy="13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00" y="1175576"/>
            <a:ext cx="2958601" cy="13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974000" y="2653050"/>
            <a:ext cx="6897900" cy="1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Key Insights</a:t>
            </a:r>
            <a:r>
              <a:rPr lang="en-U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Trade-off between interpretability (Bayesian-selected features) and performance (all features).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Feature selection reduces noise but may miss subtle relationships captured by full feature models.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High recall is critical to minimize false negatives, given the life-threatening nature of sepsis.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533925" y="1279275"/>
            <a:ext cx="7523100" cy="26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XGBoost (All Features)</a:t>
            </a:r>
            <a:r>
              <a:rPr lang="en-US">
                <a:solidFill>
                  <a:schemeClr val="dk1"/>
                </a:solidFill>
              </a:rPr>
              <a:t> achieved the highest F1 score (65.00%), while </a:t>
            </a:r>
            <a:r>
              <a:rPr b="1" lang="en-US">
                <a:solidFill>
                  <a:schemeClr val="dk1"/>
                </a:solidFill>
              </a:rPr>
              <a:t>Bayesian-selected features</a:t>
            </a:r>
            <a:r>
              <a:rPr lang="en-US">
                <a:solidFill>
                  <a:schemeClr val="dk1"/>
                </a:solidFill>
              </a:rPr>
              <a:t> balanced interpretability with F1 score (63.91%).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remains a leading cause of preventable deaths, disproportionately impacting low-resource settings.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Our framework enables </a:t>
            </a:r>
            <a:r>
              <a:rPr b="1" lang="en-US">
                <a:solidFill>
                  <a:schemeClr val="dk1"/>
                </a:solidFill>
              </a:rPr>
              <a:t>scalable and interpretable early detection</a:t>
            </a:r>
            <a:r>
              <a:rPr lang="en-US">
                <a:solidFill>
                  <a:schemeClr val="dk1"/>
                </a:solidFill>
              </a:rPr>
              <a:t> in ICUs, reducing mortality rates and improving patient outcomes.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By improving such models and integrating into clinical workflows, healthcare systems can provide timely and life-saving interventions.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09838" y="1311965"/>
            <a:ext cx="87513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4000">
                <a:solidFill>
                  <a:srgbClr val="FFE599"/>
                </a:solidFill>
              </a:rPr>
              <a:t>Questions?</a:t>
            </a:r>
            <a:endParaRPr sz="40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652725" y="1227125"/>
            <a:ext cx="780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Introduction and Motivation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Literature Review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Overview and Exploratory Data Analysis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Methodology and Experiments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Results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Conclusion and Significance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Introduction &amp; Motivation </a:t>
            </a:r>
            <a:endParaRPr/>
          </a:p>
        </p:txBody>
      </p:sp>
      <p:sp>
        <p:nvSpPr>
          <p:cNvPr id="44" name="Google Shape;44;p7"/>
          <p:cNvSpPr txBox="1"/>
          <p:nvPr/>
        </p:nvSpPr>
        <p:spPr>
          <a:xfrm>
            <a:off x="533925" y="1244550"/>
            <a:ext cx="797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is a life-threatening condition caused by an uncontrolled immune response to infection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Often results in organ failure and high mortality rates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condition is often detected in Intensive Care Units (ICU’s)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affects approximately 48.9 million people annually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Causing 11 million deaths worldwide (~20% of all global deaths)</a:t>
            </a:r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413" y="2920150"/>
            <a:ext cx="3008625" cy="15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Diagnostic Challenges</a:t>
            </a:r>
            <a:endParaRPr/>
          </a:p>
        </p:txBody>
      </p:sp>
      <p:sp>
        <p:nvSpPr>
          <p:cNvPr id="51" name="Google Shape;51;p8"/>
          <p:cNvSpPr txBox="1"/>
          <p:nvPr/>
        </p:nvSpPr>
        <p:spPr>
          <a:xfrm>
            <a:off x="533925" y="1244550"/>
            <a:ext cx="797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No single diagnostic test exists for sepsis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Symptoms often mimic other conditions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Time Critical Nature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/>
              <a:t>Early diagnosis is crucial for improved outcomes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/>
              <a:t>Every additional hour associated with a significant </a:t>
            </a:r>
            <a:r>
              <a:rPr lang="en-US"/>
              <a:t>increase in mortality probability</a:t>
            </a:r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850" y="2571750"/>
            <a:ext cx="2724290" cy="23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1729450" y="4941800"/>
            <a:ext cx="5397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https://globalsepsisalliance.org/news/2017/5/23/time-to-treatment-and-mortality-during-mandated-emergency-care-for-sepsis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Economic Burden</a:t>
            </a:r>
            <a:endParaRPr/>
          </a:p>
        </p:txBody>
      </p:sp>
      <p:sp>
        <p:nvSpPr>
          <p:cNvPr id="59" name="Google Shape;59;p9"/>
          <p:cNvSpPr txBox="1"/>
          <p:nvPr/>
        </p:nvSpPr>
        <p:spPr>
          <a:xfrm>
            <a:off x="533925" y="1537188"/>
            <a:ext cx="435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Average hospitalization cost is between $20,000 - $30,000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Disproportionate impact of sepsis on vulnerable populations and countries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Estimated annual productivity loss of $5 - 10 Billion in the US</a:t>
            </a:r>
            <a:endParaRPr/>
          </a:p>
        </p:txBody>
      </p:sp>
      <p:sp>
        <p:nvSpPr>
          <p:cNvPr id="60" name="Google Shape;60;p9"/>
          <p:cNvSpPr txBox="1"/>
          <p:nvPr/>
        </p:nvSpPr>
        <p:spPr>
          <a:xfrm>
            <a:off x="1813475" y="4822275"/>
            <a:ext cx="62940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https://www.fic.nih.gov/News/GlobalHealthMatters/january-february-2020/Pages/global-sepsis-burden.aspx</a:t>
            </a:r>
            <a:endParaRPr sz="700"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246" y="1313525"/>
            <a:ext cx="4292124" cy="19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657775" y="1224200"/>
            <a:ext cx="7948200" cy="3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Traditional ML Methods for established baseline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Logistic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Random Forest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Deep Learning Advancements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Multi-output Gaussian process combined with RNN’s - MGP-RNN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Achieved C-statistic of 0.88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Can detect Sepsis of median of 5 hours in advance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COMPOSER Algorithm: 17% relative decrease in in-hospital sepsis mortality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NLP Integration with structured EHR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SERA Algorithm: NLP extracted features from clinical notes with structured data to </a:t>
            </a:r>
            <a:r>
              <a:rPr lang="en-US"/>
              <a:t>predict</a:t>
            </a:r>
            <a:r>
              <a:rPr lang="en-US"/>
              <a:t> sepsis onset up to 48 hours in advance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Achieved AUC score of 0.94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Dataset &amp; EDA</a:t>
            </a:r>
            <a:endParaRPr/>
          </a:p>
        </p:txBody>
      </p:sp>
      <p:sp>
        <p:nvSpPr>
          <p:cNvPr id="73" name="Google Shape;73;p11"/>
          <p:cNvSpPr txBox="1"/>
          <p:nvPr/>
        </p:nvSpPr>
        <p:spPr>
          <a:xfrm>
            <a:off x="648650" y="1251625"/>
            <a:ext cx="78843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PhysioNet Challenge 2019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De-identified electronic </a:t>
            </a:r>
            <a:r>
              <a:rPr lang="en-US"/>
              <a:t>health</a:t>
            </a:r>
            <a:r>
              <a:rPr lang="en-US"/>
              <a:t> records (EHR) sourced from 3 geographically distinct US hospital systems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Beth </a:t>
            </a:r>
            <a:r>
              <a:rPr lang="en-US"/>
              <a:t>Israel</a:t>
            </a:r>
            <a:r>
              <a:rPr lang="en-US"/>
              <a:t> Deaconess Medical System (System A)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Emory University Hospital (System B)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System C - Only used for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Over 60,000 patient records - 40,000 made available for training and validation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25" y="2894625"/>
            <a:ext cx="4478276" cy="18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350" y="2818425"/>
            <a:ext cx="2839226" cy="21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Dataset - Clinical Variables</a:t>
            </a:r>
            <a:endParaRPr/>
          </a:p>
        </p:txBody>
      </p:sp>
      <p:sp>
        <p:nvSpPr>
          <p:cNvPr id="81" name="Google Shape;81;p12"/>
          <p:cNvSpPr txBox="1"/>
          <p:nvPr/>
        </p:nvSpPr>
        <p:spPr>
          <a:xfrm>
            <a:off x="657775" y="1251625"/>
            <a:ext cx="78477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Total of 40 clinical variables categorized into: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Vital Signs (8 variables):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Heart rate, oxygen saturation, temperature, blood pressure, 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Lab Values (26 variables):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Glucose, lactate, white blood cell count, 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Demographic Features (6 variables):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Age, gender, ICU length of stay, …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labels: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Binary labels </a:t>
            </a:r>
            <a:r>
              <a:rPr lang="en-US">
                <a:solidFill>
                  <a:schemeClr val="dk1"/>
                </a:solidFill>
              </a:rPr>
              <a:t>indicating</a:t>
            </a:r>
            <a:r>
              <a:rPr lang="en-US">
                <a:solidFill>
                  <a:schemeClr val="dk1"/>
                </a:solidFill>
              </a:rPr>
              <a:t> sepsis onset, defined 6 hours before clinical recognition of sepsis for septic patients based on sepsis-3 criteria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Dataset - Data Preprocessing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657775" y="1251625"/>
            <a:ext cx="78477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assumed to be MCAR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Missing data is generally a result of measurements not being taken hourly for certain features (lab results, irrelevant biometrics for patient, etc.)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 deal with sparsity of certain columns: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choose the top 24 features to represent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Use 3 values for each feature label using statistics and last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End up with 54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Aggregation: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All patient measurements were aggregated to mean statistics over the time series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Imputation: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Missing patient statistics (if a patient never </a:t>
            </a:r>
            <a:r>
              <a:rPr lang="en-US"/>
              <a:t>received</a:t>
            </a:r>
            <a:r>
              <a:rPr lang="en-US"/>
              <a:t> a measurement for 1 variable) were imputed from the total column mean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Such </a:t>
            </a:r>
            <a:r>
              <a:rPr lang="en-US"/>
              <a:t>fields</a:t>
            </a:r>
            <a:r>
              <a:rPr lang="en-US"/>
              <a:t> were </a:t>
            </a:r>
            <a:r>
              <a:rPr lang="en-US"/>
              <a:t>extremely</a:t>
            </a:r>
            <a:r>
              <a:rPr lang="en-US"/>
              <a:t> uncommon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Export to CSV: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Data was compiled into CSV for future caching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For train-validation-test split: use a 70-10-20 split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